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57" r:id="rId3"/>
    <p:sldId id="259" r:id="rId4"/>
    <p:sldId id="300" r:id="rId5"/>
    <p:sldId id="261" r:id="rId6"/>
    <p:sldId id="260" r:id="rId7"/>
    <p:sldId id="262" r:id="rId8"/>
    <p:sldId id="265" r:id="rId9"/>
    <p:sldId id="301" r:id="rId10"/>
    <p:sldId id="269" r:id="rId11"/>
    <p:sldId id="270" r:id="rId12"/>
    <p:sldId id="271" r:id="rId13"/>
    <p:sldId id="272" r:id="rId14"/>
    <p:sldId id="273" r:id="rId15"/>
    <p:sldId id="274" r:id="rId16"/>
    <p:sldId id="275" r:id="rId17"/>
    <p:sldId id="281" r:id="rId18"/>
    <p:sldId id="283" r:id="rId19"/>
    <p:sldId id="284" r:id="rId20"/>
    <p:sldId id="285" r:id="rId21"/>
    <p:sldId id="280" r:id="rId22"/>
    <p:sldId id="266"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48"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EE6C7-1A36-42C3-986C-78A7C0279AB2}" type="datetimeFigureOut">
              <a:rPr lang="en-US" smtClean="0"/>
              <a:pPr/>
              <a:t>18/4/2014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89BDF-CB10-414A-B84F-B33C047999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 landscape architect designs the </a:t>
            </a:r>
            <a:r>
              <a:rPr lang="en-US" i="1" dirty="0" smtClean="0"/>
              <a:t>outdoor space</a:t>
            </a:r>
            <a:r>
              <a:rPr lang="en-US" dirty="0" smtClean="0"/>
              <a:t> to serve a certain purpose, such as this environmental education garden.</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62902B-D04C-437A-9059-A3B7588A0E21}"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ABDAE-19B5-4427-B7E8-472F35249A57}" type="datetimeFigureOut">
              <a:rPr lang="en-US" smtClean="0"/>
              <a:pPr/>
              <a:t>18/4/2014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ABDAE-19B5-4427-B7E8-472F35249A57}" type="datetimeFigureOut">
              <a:rPr lang="en-US" smtClean="0"/>
              <a:pPr/>
              <a:t>18/4/2014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ABDAE-19B5-4427-B7E8-472F35249A57}" type="datetimeFigureOut">
              <a:rPr lang="en-US" smtClean="0"/>
              <a:pPr/>
              <a:t>18/4/2014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ABDAE-19B5-4427-B7E8-472F35249A57}" type="datetimeFigureOut">
              <a:rPr lang="en-US" smtClean="0"/>
              <a:pPr/>
              <a:t>18/4/2014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ABDAE-19B5-4427-B7E8-472F35249A57}" type="datetimeFigureOut">
              <a:rPr lang="en-US" smtClean="0"/>
              <a:pPr/>
              <a:t>18/4/2014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ABDAE-19B5-4427-B7E8-472F35249A57}" type="datetimeFigureOut">
              <a:rPr lang="en-US" smtClean="0"/>
              <a:pPr/>
              <a:t>18/4/2014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ABDAE-19B5-4427-B7E8-472F35249A57}" type="datetimeFigureOut">
              <a:rPr lang="en-US" smtClean="0"/>
              <a:pPr/>
              <a:t>18/4/2014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ABDAE-19B5-4427-B7E8-472F35249A57}" type="datetimeFigureOut">
              <a:rPr lang="en-US" smtClean="0"/>
              <a:pPr/>
              <a:t>18/4/2014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ABDAE-19B5-4427-B7E8-472F35249A57}" type="datetimeFigureOut">
              <a:rPr lang="en-US" smtClean="0"/>
              <a:pPr/>
              <a:t>18/4/2014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ABDAE-19B5-4427-B7E8-472F35249A57}" type="datetimeFigureOut">
              <a:rPr lang="en-US" smtClean="0"/>
              <a:pPr/>
              <a:t>18/4/2014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ABDAE-19B5-4427-B7E8-472F35249A57}" type="datetimeFigureOut">
              <a:rPr lang="en-US" smtClean="0"/>
              <a:pPr/>
              <a:t>18/4/2014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8DEF4-5DB2-4DED-A3F0-A5DDF8977A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ABDAE-19B5-4427-B7E8-472F35249A57}" type="datetimeFigureOut">
              <a:rPr lang="en-US" smtClean="0"/>
              <a:pPr/>
              <a:t>18/4/2014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8DEF4-5DB2-4DED-A3F0-A5DDF8977A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LANDSCAPE ARCHITECTURE</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sz="2400" smtClean="0"/>
              <a:t>Landscape Architects design </a:t>
            </a:r>
            <a:r>
              <a:rPr lang="en-US" sz="2400" b="1" i="1" smtClean="0"/>
              <a:t>outdoor</a:t>
            </a:r>
            <a:r>
              <a:rPr lang="en-US" sz="2400" smtClean="0"/>
              <a:t> spaces to serve specific purposes and meet certain needs of the users.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Elements of Design</a:t>
            </a:r>
          </a:p>
        </p:txBody>
      </p:sp>
      <p:sp>
        <p:nvSpPr>
          <p:cNvPr id="4099" name="Rectangle 3"/>
          <p:cNvSpPr>
            <a:spLocks noGrp="1" noChangeArrowheads="1"/>
          </p:cNvSpPr>
          <p:nvPr>
            <p:ph idx="1"/>
          </p:nvPr>
        </p:nvSpPr>
        <p:spPr/>
        <p:txBody>
          <a:bodyPr/>
          <a:lstStyle/>
          <a:p>
            <a:pPr>
              <a:buFont typeface="Wingdings" pitchFamily="2" charset="2"/>
              <a:buNone/>
            </a:pPr>
            <a:r>
              <a:rPr lang="en-US"/>
              <a:t>Design Elements create </a:t>
            </a:r>
          </a:p>
          <a:p>
            <a:pPr>
              <a:buFont typeface="Wingdings" pitchFamily="2" charset="2"/>
              <a:buNone/>
            </a:pPr>
            <a:r>
              <a:rPr lang="en-US"/>
              <a:t>moods or feeling of </a:t>
            </a:r>
          </a:p>
          <a:p>
            <a:pPr>
              <a:buFont typeface="Wingdings" pitchFamily="2" charset="2"/>
              <a:buNone/>
            </a:pPr>
            <a:r>
              <a:rPr lang="en-US"/>
              <a:t>the Observer:</a:t>
            </a:r>
          </a:p>
          <a:p>
            <a:pPr>
              <a:buFont typeface="Wingdings" pitchFamily="2" charset="2"/>
              <a:buNone/>
            </a:pPr>
            <a:r>
              <a:rPr lang="en-US">
                <a:solidFill>
                  <a:srgbClr val="FF0000"/>
                </a:solidFill>
              </a:rPr>
              <a:t>Form</a:t>
            </a:r>
            <a:r>
              <a:rPr lang="en-US"/>
              <a:t>- Geometric shape </a:t>
            </a:r>
          </a:p>
          <a:p>
            <a:pPr>
              <a:buFont typeface="Wingdings" pitchFamily="2" charset="2"/>
              <a:buNone/>
            </a:pPr>
            <a:r>
              <a:rPr lang="en-US"/>
              <a:t>or combination of shapes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Elements of Design</a:t>
            </a:r>
          </a:p>
        </p:txBody>
      </p:sp>
      <p:sp>
        <p:nvSpPr>
          <p:cNvPr id="14339" name="Rectangle 3"/>
          <p:cNvSpPr>
            <a:spLocks noGrp="1" noChangeArrowheads="1"/>
          </p:cNvSpPr>
          <p:nvPr>
            <p:ph idx="1"/>
          </p:nvPr>
        </p:nvSpPr>
        <p:spPr>
          <a:xfrm>
            <a:off x="4495800" y="1524000"/>
            <a:ext cx="4495800" cy="5105400"/>
          </a:xfrm>
        </p:spPr>
        <p:txBody>
          <a:bodyPr/>
          <a:lstStyle/>
          <a:p>
            <a:r>
              <a:rPr lang="en-US" sz="3200">
                <a:solidFill>
                  <a:srgbClr val="FF0000"/>
                </a:solidFill>
              </a:rPr>
              <a:t>Line</a:t>
            </a:r>
            <a:r>
              <a:rPr lang="en-US" sz="3200"/>
              <a:t> – Continuity of a landscape….Flow of the landscape </a:t>
            </a:r>
          </a:p>
          <a:p>
            <a:r>
              <a:rPr lang="en-US" sz="3200">
                <a:solidFill>
                  <a:srgbClr val="800000"/>
                </a:solidFill>
              </a:rPr>
              <a:t>Straight lines</a:t>
            </a:r>
            <a:r>
              <a:rPr lang="en-US" sz="3200"/>
              <a:t> = direction change</a:t>
            </a:r>
          </a:p>
          <a:p>
            <a:r>
              <a:rPr lang="en-US" sz="3200">
                <a:solidFill>
                  <a:srgbClr val="800000"/>
                </a:solidFill>
              </a:rPr>
              <a:t>Curved lines</a:t>
            </a:r>
            <a:r>
              <a:rPr lang="en-US" sz="3200"/>
              <a:t>= relaxed movement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3800"/>
              <a:t>Element of Design </a:t>
            </a:r>
            <a:br>
              <a:rPr lang="en-US" sz="3800"/>
            </a:br>
            <a:endParaRPr lang="en-US" sz="3800"/>
          </a:p>
        </p:txBody>
      </p:sp>
      <p:sp>
        <p:nvSpPr>
          <p:cNvPr id="18435" name="Rectangle 3"/>
          <p:cNvSpPr>
            <a:spLocks noGrp="1" noChangeArrowheads="1"/>
          </p:cNvSpPr>
          <p:nvPr>
            <p:ph idx="1"/>
          </p:nvPr>
        </p:nvSpPr>
        <p:spPr>
          <a:xfrm>
            <a:off x="457200" y="1143000"/>
            <a:ext cx="8229600" cy="4983163"/>
          </a:xfrm>
        </p:spPr>
        <p:txBody>
          <a:bodyPr/>
          <a:lstStyle/>
          <a:p>
            <a:r>
              <a:rPr lang="en-US" dirty="0">
                <a:solidFill>
                  <a:srgbClr val="FF0000"/>
                </a:solidFill>
              </a:rPr>
              <a:t>Texture</a:t>
            </a:r>
            <a:r>
              <a:rPr lang="en-US" dirty="0"/>
              <a:t>: Coarse or fine materials used. </a:t>
            </a:r>
          </a:p>
          <a:p>
            <a:pPr lvl="2"/>
            <a:r>
              <a:rPr lang="en-US" dirty="0"/>
              <a:t>Examples. Size differences of</a:t>
            </a:r>
          </a:p>
          <a:p>
            <a:pPr lvl="2"/>
            <a:r>
              <a:rPr lang="en-US" dirty="0"/>
              <a:t> leaves</a:t>
            </a:r>
          </a:p>
          <a:p>
            <a:pPr lvl="2"/>
            <a:r>
              <a:rPr lang="en-US" dirty="0"/>
              <a:t>stones</a:t>
            </a:r>
          </a:p>
          <a:p>
            <a:pPr lvl="2"/>
            <a:r>
              <a:rPr lang="en-US" dirty="0"/>
              <a:t>brick</a:t>
            </a:r>
          </a:p>
          <a:p>
            <a:pPr lvl="2"/>
            <a:r>
              <a:rPr lang="en-US" dirty="0"/>
              <a:t> bark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Elements of Design: Overview</a:t>
            </a:r>
          </a:p>
        </p:txBody>
      </p:sp>
      <p:sp>
        <p:nvSpPr>
          <p:cNvPr id="20483" name="Rectangle 3"/>
          <p:cNvSpPr>
            <a:spLocks noGrp="1" noChangeArrowheads="1"/>
          </p:cNvSpPr>
          <p:nvPr>
            <p:ph idx="1"/>
          </p:nvPr>
        </p:nvSpPr>
        <p:spPr/>
        <p:txBody>
          <a:bodyPr/>
          <a:lstStyle/>
          <a:p>
            <a:pPr>
              <a:lnSpc>
                <a:spcPct val="90000"/>
              </a:lnSpc>
            </a:pPr>
            <a:r>
              <a:rPr lang="en-US" sz="2000" b="1">
                <a:solidFill>
                  <a:schemeClr val="hlink"/>
                </a:solidFill>
              </a:rPr>
              <a:t>The five elements of landscape design include:</a:t>
            </a:r>
          </a:p>
          <a:p>
            <a:pPr>
              <a:lnSpc>
                <a:spcPct val="90000"/>
              </a:lnSpc>
            </a:pPr>
            <a:r>
              <a:rPr lang="en-US" sz="2000" b="1"/>
              <a:t>• </a:t>
            </a:r>
            <a:r>
              <a:rPr lang="en-US" sz="2000" b="1">
                <a:solidFill>
                  <a:srgbClr val="FF0000"/>
                </a:solidFill>
              </a:rPr>
              <a:t>Color</a:t>
            </a:r>
            <a:r>
              <a:rPr lang="en-US" sz="2000"/>
              <a:t> - It is important to use a complementing color scheme throughout the yard.</a:t>
            </a:r>
            <a:endParaRPr lang="en-US" sz="2000" b="1"/>
          </a:p>
          <a:p>
            <a:pPr>
              <a:lnSpc>
                <a:spcPct val="90000"/>
              </a:lnSpc>
            </a:pPr>
            <a:r>
              <a:rPr lang="en-US" sz="2000" b="1"/>
              <a:t>• </a:t>
            </a:r>
            <a:r>
              <a:rPr lang="en-US" sz="2000" b="1">
                <a:solidFill>
                  <a:srgbClr val="FF0000"/>
                </a:solidFill>
              </a:rPr>
              <a:t>Line</a:t>
            </a:r>
            <a:r>
              <a:rPr lang="en-US" sz="2000"/>
              <a:t> - Linear patterns are used to direct physical movement and to draw attention to areas in your garden.</a:t>
            </a:r>
            <a:endParaRPr lang="en-US" sz="2000" b="1"/>
          </a:p>
          <a:p>
            <a:pPr>
              <a:lnSpc>
                <a:spcPct val="90000"/>
              </a:lnSpc>
            </a:pPr>
            <a:r>
              <a:rPr lang="en-US" sz="2000" b="1"/>
              <a:t>• </a:t>
            </a:r>
            <a:r>
              <a:rPr lang="en-US" sz="2000" b="1">
                <a:solidFill>
                  <a:srgbClr val="FF0000"/>
                </a:solidFill>
              </a:rPr>
              <a:t>Form</a:t>
            </a:r>
            <a:r>
              <a:rPr lang="en-US" sz="2000"/>
              <a:t> - Form can be expressed through trees and shrubs of various shapes and sizes which create natural patterns. </a:t>
            </a:r>
            <a:endParaRPr lang="en-US" sz="2000" b="1"/>
          </a:p>
          <a:p>
            <a:pPr>
              <a:lnSpc>
                <a:spcPct val="90000"/>
              </a:lnSpc>
            </a:pPr>
            <a:r>
              <a:rPr lang="en-US" sz="2000" b="1"/>
              <a:t>• </a:t>
            </a:r>
            <a:r>
              <a:rPr lang="en-US" sz="2000" b="1">
                <a:solidFill>
                  <a:srgbClr val="FF0000"/>
                </a:solidFill>
              </a:rPr>
              <a:t>Texture</a:t>
            </a:r>
            <a:r>
              <a:rPr lang="en-US" sz="2000"/>
              <a:t> - Plants with varying textures can add to the atmosphere of your outdoor area.</a:t>
            </a:r>
            <a:endParaRPr lang="en-US" sz="2000" b="1"/>
          </a:p>
          <a:p>
            <a:pPr>
              <a:lnSpc>
                <a:spcPct val="90000"/>
              </a:lnSpc>
            </a:pPr>
            <a:r>
              <a:rPr lang="en-US" sz="2000" b="1"/>
              <a:t>• </a:t>
            </a:r>
            <a:r>
              <a:rPr lang="en-US" sz="2000" b="1">
                <a:solidFill>
                  <a:srgbClr val="FF0000"/>
                </a:solidFill>
              </a:rPr>
              <a:t>Scale</a:t>
            </a:r>
            <a:r>
              <a:rPr lang="en-US" sz="2000"/>
              <a:t> - Your outdoor design should balance the size of the buildings it surrounds, while maintaining a comfortable environment for the individuals who will use the area.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Principles of Design </a:t>
            </a:r>
          </a:p>
        </p:txBody>
      </p:sp>
      <p:sp>
        <p:nvSpPr>
          <p:cNvPr id="21507" name="Rectangle 3"/>
          <p:cNvSpPr>
            <a:spLocks noGrp="1" noChangeArrowheads="1"/>
          </p:cNvSpPr>
          <p:nvPr>
            <p:ph idx="1"/>
          </p:nvPr>
        </p:nvSpPr>
        <p:spPr>
          <a:xfrm>
            <a:off x="457200" y="1371600"/>
            <a:ext cx="8229600" cy="4754563"/>
          </a:xfrm>
        </p:spPr>
        <p:txBody>
          <a:bodyPr/>
          <a:lstStyle/>
          <a:p>
            <a:r>
              <a:rPr lang="en-US" dirty="0"/>
              <a:t>Principles of design- Standards by which designs can be created, measured, discussed and evaluated.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Principles of Design </a:t>
            </a:r>
          </a:p>
        </p:txBody>
      </p:sp>
      <p:sp>
        <p:nvSpPr>
          <p:cNvPr id="22531" name="Rectangle 3"/>
          <p:cNvSpPr>
            <a:spLocks noGrp="1" noChangeArrowheads="1"/>
          </p:cNvSpPr>
          <p:nvPr>
            <p:ph idx="1"/>
          </p:nvPr>
        </p:nvSpPr>
        <p:spPr/>
        <p:txBody>
          <a:bodyPr/>
          <a:lstStyle/>
          <a:p>
            <a:r>
              <a:rPr lang="en-US">
                <a:solidFill>
                  <a:srgbClr val="FF0000"/>
                </a:solidFill>
              </a:rPr>
              <a:t>Balance</a:t>
            </a:r>
            <a:r>
              <a:rPr lang="en-US"/>
              <a:t>: Even distribution of materials on opposite sides of a central axis.</a:t>
            </a:r>
          </a:p>
          <a:p>
            <a:pPr lvl="1"/>
            <a:r>
              <a:rPr lang="en-US">
                <a:solidFill>
                  <a:srgbClr val="FF0000"/>
                </a:solidFill>
              </a:rPr>
              <a:t>Symmetric</a:t>
            </a:r>
            <a:r>
              <a:rPr lang="en-US"/>
              <a:t> – both sides are identical (mirror image). </a:t>
            </a:r>
          </a:p>
          <a:p>
            <a:pPr lvl="1"/>
            <a:r>
              <a:rPr lang="en-US">
                <a:solidFill>
                  <a:srgbClr val="FF0000"/>
                </a:solidFill>
              </a:rPr>
              <a:t>Asymmetric</a:t>
            </a:r>
            <a:r>
              <a:rPr lang="en-US"/>
              <a:t> – visual weight on opposite sides is the same, but materials used and their placement may vary. </a:t>
            </a:r>
          </a:p>
          <a:p>
            <a:pPr lvl="1"/>
            <a:r>
              <a:rPr lang="en-US">
                <a:solidFill>
                  <a:srgbClr val="FF0000"/>
                </a:solidFill>
              </a:rPr>
              <a:t>Proximal/Distal</a:t>
            </a:r>
            <a:r>
              <a:rPr lang="en-US"/>
              <a:t> – Same as asymmetric with depth in the field of vision added.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800"/>
              <a:t>Principles of Design:</a:t>
            </a:r>
          </a:p>
        </p:txBody>
      </p:sp>
      <p:sp>
        <p:nvSpPr>
          <p:cNvPr id="27651" name="Rectangle 3"/>
          <p:cNvSpPr>
            <a:spLocks noGrp="1" noChangeArrowheads="1"/>
          </p:cNvSpPr>
          <p:nvPr>
            <p:ph idx="1"/>
          </p:nvPr>
        </p:nvSpPr>
        <p:spPr/>
        <p:txBody>
          <a:bodyPr/>
          <a:lstStyle/>
          <a:p>
            <a:r>
              <a:rPr lang="en-US">
                <a:solidFill>
                  <a:schemeClr val="hlink"/>
                </a:solidFill>
              </a:rPr>
              <a:t>Focalization</a:t>
            </a:r>
            <a:r>
              <a:rPr lang="en-US"/>
              <a:t> – Selects and positions visually strong items into landscape. Catchs and draws viewer to key feature in landscape. </a:t>
            </a:r>
          </a:p>
          <a:p>
            <a:pPr lvl="1"/>
            <a:r>
              <a:rPr lang="en-US"/>
              <a:t>Hardscapes</a:t>
            </a:r>
          </a:p>
          <a:p>
            <a:pPr lvl="1"/>
            <a:r>
              <a:rPr lang="en-US"/>
              <a:t> Color movement</a:t>
            </a:r>
          </a:p>
          <a:p>
            <a:pPr lvl="1"/>
            <a:r>
              <a:rPr lang="en-US"/>
              <a:t>Unique plant</a:t>
            </a:r>
          </a:p>
          <a:p>
            <a:pPr lvl="1"/>
            <a:r>
              <a:rPr lang="en-US"/>
              <a:t>or Specimen plant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Principles of Design:</a:t>
            </a:r>
          </a:p>
        </p:txBody>
      </p:sp>
      <p:sp>
        <p:nvSpPr>
          <p:cNvPr id="28675" name="Rectangle 3"/>
          <p:cNvSpPr>
            <a:spLocks noGrp="1" noChangeArrowheads="1"/>
          </p:cNvSpPr>
          <p:nvPr>
            <p:ph idx="1"/>
          </p:nvPr>
        </p:nvSpPr>
        <p:spPr>
          <a:xfrm>
            <a:off x="457200" y="1295400"/>
            <a:ext cx="8229600" cy="4830763"/>
          </a:xfrm>
        </p:spPr>
        <p:txBody>
          <a:bodyPr/>
          <a:lstStyle/>
          <a:p>
            <a:r>
              <a:rPr lang="en-US" dirty="0">
                <a:solidFill>
                  <a:schemeClr val="hlink"/>
                </a:solidFill>
              </a:rPr>
              <a:t>Simplicity</a:t>
            </a:r>
            <a:r>
              <a:rPr lang="en-US" dirty="0"/>
              <a:t> – Seeks to make the viewer feel comfortable within the landscape.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Principles of Design:</a:t>
            </a:r>
          </a:p>
        </p:txBody>
      </p:sp>
      <p:sp>
        <p:nvSpPr>
          <p:cNvPr id="29699" name="Rectangle 3"/>
          <p:cNvSpPr>
            <a:spLocks noGrp="1" noChangeArrowheads="1"/>
          </p:cNvSpPr>
          <p:nvPr>
            <p:ph idx="1"/>
          </p:nvPr>
        </p:nvSpPr>
        <p:spPr/>
        <p:txBody>
          <a:bodyPr/>
          <a:lstStyle/>
          <a:p>
            <a:r>
              <a:rPr lang="en-US">
                <a:solidFill>
                  <a:schemeClr val="hlink"/>
                </a:solidFill>
              </a:rPr>
              <a:t>Proportion</a:t>
            </a:r>
            <a:r>
              <a:rPr lang="en-US"/>
              <a:t> – Concerned with size relationship between all the features of the landscape.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sz="4000" b="1" dirty="0" smtClean="0"/>
              <a:t>The </a:t>
            </a:r>
            <a:r>
              <a:rPr lang="en-US" sz="4000" b="1" dirty="0"/>
              <a:t>art and practice of designing the outdoor environment, especially designing </a:t>
            </a:r>
            <a:r>
              <a:rPr lang="en-US" sz="4000" b="1" dirty="0" smtClean="0"/>
              <a:t>gardenia (outside houses), green belts, lawns, parks </a:t>
            </a:r>
            <a:r>
              <a:rPr lang="en-US" sz="4000" b="1" dirty="0"/>
              <a:t>or gardens to harmonize with buildings and roads.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Principles of Design:</a:t>
            </a:r>
          </a:p>
        </p:txBody>
      </p:sp>
      <p:sp>
        <p:nvSpPr>
          <p:cNvPr id="30723" name="Rectangle 3"/>
          <p:cNvSpPr>
            <a:spLocks noGrp="1" noChangeArrowheads="1"/>
          </p:cNvSpPr>
          <p:nvPr>
            <p:ph idx="1"/>
          </p:nvPr>
        </p:nvSpPr>
        <p:spPr/>
        <p:txBody>
          <a:bodyPr/>
          <a:lstStyle/>
          <a:p>
            <a:r>
              <a:rPr lang="en-US">
                <a:solidFill>
                  <a:schemeClr val="hlink"/>
                </a:solidFill>
              </a:rPr>
              <a:t>Rhythm and Line</a:t>
            </a:r>
            <a:r>
              <a:rPr lang="en-US"/>
              <a:t>: When something repeats itself enough times with a standard distance between repetitions, rhythm is established.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Principles of Design:</a:t>
            </a:r>
          </a:p>
        </p:txBody>
      </p:sp>
      <p:sp>
        <p:nvSpPr>
          <p:cNvPr id="31747" name="Rectangle 3"/>
          <p:cNvSpPr>
            <a:spLocks noGrp="1" noChangeArrowheads="1"/>
          </p:cNvSpPr>
          <p:nvPr>
            <p:ph idx="1"/>
          </p:nvPr>
        </p:nvSpPr>
        <p:spPr/>
        <p:txBody>
          <a:bodyPr/>
          <a:lstStyle/>
          <a:p>
            <a:r>
              <a:rPr lang="en-US">
                <a:solidFill>
                  <a:schemeClr val="hlink"/>
                </a:solidFill>
              </a:rPr>
              <a:t>Unity</a:t>
            </a:r>
            <a:r>
              <a:rPr lang="en-US"/>
              <a:t> – The master principle combining all other principles.  Total design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WHY ITS IMPORTANT?</a:t>
            </a:r>
            <a:endParaRPr lang="en-US" b="1"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152400"/>
            <a:ext cx="9144000" cy="2246769"/>
          </a:xfrm>
          <a:prstGeom prst="rect">
            <a:avLst/>
          </a:prstGeom>
          <a:noFill/>
          <a:ln w="9525">
            <a:noFill/>
            <a:miter lim="800000"/>
            <a:headEnd/>
            <a:tailEnd/>
          </a:ln>
          <a:effectLst/>
        </p:spPr>
        <p:txBody>
          <a:bodyPr wrap="square">
            <a:spAutoFit/>
          </a:bodyPr>
          <a:lstStyle/>
          <a:p>
            <a:pPr>
              <a:spcBef>
                <a:spcPct val="50000"/>
              </a:spcBef>
            </a:pPr>
            <a:r>
              <a:rPr lang="en-US" sz="2800" b="1" dirty="0">
                <a:latin typeface="Arial" charset="0"/>
                <a:cs typeface="Times New Roman" pitchFamily="18" charset="0"/>
              </a:rPr>
              <a:t>Architects, city planners, engineers, scientists and other professionals, can play an important role in environmental protection through collaborative projects and discourse that respect both the needs of people and of our environment.</a:t>
            </a:r>
            <a:r>
              <a:rPr lang="en-US" sz="2800" b="1" dirty="0">
                <a:latin typeface="Arial" charset="0"/>
              </a:rPr>
              <a:t> </a:t>
            </a:r>
          </a:p>
        </p:txBody>
      </p:sp>
      <p:sp>
        <p:nvSpPr>
          <p:cNvPr id="18435" name="Text Box 3"/>
          <p:cNvSpPr txBox="1">
            <a:spLocks noChangeArrowheads="1"/>
          </p:cNvSpPr>
          <p:nvPr/>
        </p:nvSpPr>
        <p:spPr bwMode="auto">
          <a:xfrm>
            <a:off x="6858000" y="3657600"/>
            <a:ext cx="2286000" cy="1004888"/>
          </a:xfrm>
          <a:prstGeom prst="rect">
            <a:avLst/>
          </a:prstGeom>
          <a:noFill/>
          <a:ln w="9525">
            <a:noFill/>
            <a:miter lim="800000"/>
            <a:headEnd/>
            <a:tailEnd/>
          </a:ln>
          <a:effectLst/>
        </p:spPr>
        <p:txBody>
          <a:bodyPr>
            <a:spAutoFit/>
          </a:bodyPr>
          <a:lstStyle/>
          <a:p>
            <a:pPr algn="l">
              <a:spcBef>
                <a:spcPct val="50000"/>
              </a:spcBef>
            </a:pPr>
            <a:endParaRPr lang="en-US"/>
          </a:p>
          <a:p>
            <a:pPr>
              <a:spcBef>
                <a:spcPct val="50000"/>
              </a:spcBef>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52400"/>
            <a:ext cx="9144000" cy="6955750"/>
          </a:xfrm>
          <a:prstGeom prst="rect">
            <a:avLst/>
          </a:prstGeom>
          <a:noFill/>
          <a:ln w="9525">
            <a:noFill/>
            <a:miter lim="800000"/>
            <a:headEnd/>
            <a:tailEnd/>
          </a:ln>
          <a:effectLst/>
        </p:spPr>
        <p:txBody>
          <a:bodyPr>
            <a:spAutoFit/>
          </a:bodyPr>
          <a:lstStyle/>
          <a:p>
            <a:pPr>
              <a:spcBef>
                <a:spcPct val="50000"/>
              </a:spcBef>
            </a:pPr>
            <a:r>
              <a:rPr lang="en-US" sz="3200" b="1" dirty="0" smtClean="0">
                <a:latin typeface="Arial" charset="0"/>
              </a:rPr>
              <a:t>     WHAT </a:t>
            </a:r>
            <a:r>
              <a:rPr lang="en-US" sz="3200" b="1" dirty="0">
                <a:latin typeface="Arial" charset="0"/>
              </a:rPr>
              <a:t>IS LANDSCAPE ARCHITECTURE?</a:t>
            </a:r>
          </a:p>
          <a:p>
            <a:pPr>
              <a:spcBef>
                <a:spcPct val="50000"/>
              </a:spcBef>
            </a:pPr>
            <a:endParaRPr lang="en-US" sz="1200" b="1" dirty="0"/>
          </a:p>
          <a:p>
            <a:pPr>
              <a:spcBef>
                <a:spcPct val="50000"/>
              </a:spcBef>
            </a:pPr>
            <a:endParaRPr lang="en-US" sz="1200" b="1" dirty="0"/>
          </a:p>
          <a:p>
            <a:pPr algn="l">
              <a:spcBef>
                <a:spcPct val="50000"/>
              </a:spcBef>
            </a:pPr>
            <a:endParaRPr lang="en-US" sz="2000" b="1" dirty="0">
              <a:latin typeface="Arial" charset="0"/>
              <a:cs typeface="Arial" charset="0"/>
            </a:endParaRPr>
          </a:p>
          <a:p>
            <a:pPr algn="l">
              <a:spcBef>
                <a:spcPct val="50000"/>
              </a:spcBef>
            </a:pPr>
            <a:r>
              <a:rPr lang="en-US" sz="3200" b="1" dirty="0">
                <a:latin typeface="Arial" charset="0"/>
                <a:cs typeface="Arial" charset="0"/>
              </a:rPr>
              <a:t>A comprehensive discipline of land analysis, planning, design, management, preservation, and rehabilitation. </a:t>
            </a:r>
          </a:p>
          <a:p>
            <a:pPr algn="l">
              <a:spcBef>
                <a:spcPct val="50000"/>
              </a:spcBef>
            </a:pPr>
            <a:endParaRPr lang="en-US" sz="3200" b="1" dirty="0">
              <a:latin typeface="Arial" charset="0"/>
              <a:cs typeface="Arial" charset="0"/>
            </a:endParaRPr>
          </a:p>
          <a:p>
            <a:pPr algn="l">
              <a:spcBef>
                <a:spcPct val="50000"/>
              </a:spcBef>
            </a:pPr>
            <a:r>
              <a:rPr lang="en-US" sz="3200" b="1" dirty="0">
                <a:latin typeface="Arial" charset="0"/>
                <a:cs typeface="Times New Roman" pitchFamily="18" charset="0"/>
              </a:rPr>
              <a:t>A profession committed to creating healthy, enjoyable and secure places for the future. </a:t>
            </a:r>
          </a:p>
          <a:p>
            <a:pPr algn="l">
              <a:spcBef>
                <a:spcPct val="50000"/>
              </a:spcBef>
            </a:pPr>
            <a:r>
              <a:rPr lang="en-US" sz="2000" b="1" dirty="0" smtClean="0">
                <a:latin typeface="Arial" charset="0"/>
                <a:cs typeface="Times New Roman" pitchFamily="18" charset="0"/>
              </a:rPr>
              <a:t> </a:t>
            </a:r>
            <a:endParaRPr lang="en-US" sz="2000" b="1" dirty="0">
              <a:latin typeface="Arial" charset="0"/>
              <a:cs typeface="Times New Roman" pitchFamily="18" charset="0"/>
            </a:endParaRPr>
          </a:p>
          <a:p>
            <a:pPr algn="l">
              <a:spcBef>
                <a:spcPct val="50000"/>
              </a:spcBef>
            </a:pPr>
            <a:r>
              <a:rPr lang="en-US" sz="1200" b="1" dirty="0" smtClean="0">
                <a:latin typeface="Arial" charset="0"/>
                <a:cs typeface="Times New Roman" pitchFamily="18" charset="0"/>
              </a:rPr>
              <a:t> </a:t>
            </a:r>
            <a:endParaRPr lang="en-US" sz="1200" b="1" dirty="0">
              <a:latin typeface="Arial" charset="0"/>
              <a:cs typeface="Arial" charset="0"/>
            </a:endParaRPr>
          </a:p>
          <a:p>
            <a:pPr algn="l">
              <a:spcBef>
                <a:spcPct val="50000"/>
              </a:spcBef>
            </a:pPr>
            <a:endParaRPr lang="en-US" sz="1200" b="1" dirty="0">
              <a:latin typeface="Arial" charset="0"/>
              <a:cs typeface="Arial" charset="0"/>
            </a:endParaRPr>
          </a:p>
          <a:p>
            <a:pPr algn="l">
              <a:spcBef>
                <a:spcPct val="50000"/>
              </a:spcBef>
            </a:pPr>
            <a:endParaRPr lang="en-US" sz="1600" b="1" dirty="0">
              <a:latin typeface="Arial" charset="0"/>
              <a:cs typeface="Arial" charset="0"/>
            </a:endParaRPr>
          </a:p>
          <a:p>
            <a:pPr algn="l">
              <a:spcBef>
                <a:spcPct val="50000"/>
              </a:spcBef>
            </a:pPr>
            <a:endParaRPr lang="en-US" sz="1200" b="1" dirty="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a:spcBef>
                <a:spcPct val="50000"/>
              </a:spcBef>
            </a:pPr>
            <a:r>
              <a:rPr lang="en-US" b="1" dirty="0" smtClean="0">
                <a:latin typeface="Arial" charset="0"/>
                <a:cs typeface="Times New Roman" pitchFamily="18" charset="0"/>
              </a:rPr>
              <a:t>A profession that designs, plans and manages our land and its resources.</a:t>
            </a:r>
            <a:endParaRPr lang="en-US" b="1" dirty="0" smtClean="0">
              <a:latin typeface="Arial" charset="0"/>
              <a:cs typeface="Arial" charset="0"/>
            </a:endParaRPr>
          </a:p>
          <a:p>
            <a:pPr>
              <a:spcBef>
                <a:spcPct val="50000"/>
              </a:spcBef>
            </a:pPr>
            <a:endParaRPr lang="en-US" b="1" dirty="0" smtClean="0">
              <a:latin typeface="Arial" charset="0"/>
              <a:cs typeface="Arial" charset="0"/>
            </a:endParaRPr>
          </a:p>
          <a:p>
            <a:pPr>
              <a:spcBef>
                <a:spcPct val="50000"/>
              </a:spcBef>
            </a:pPr>
            <a:r>
              <a:rPr lang="en-US" b="1" dirty="0" smtClean="0">
                <a:latin typeface="Arial" charset="0"/>
                <a:cs typeface="Times New Roman" pitchFamily="18" charset="0"/>
              </a:rPr>
              <a:t>Landscape architects shape and protect the physical environment in which we live, work and play.</a:t>
            </a:r>
            <a:r>
              <a:rPr lang="en-US" b="1" dirty="0" smtClean="0">
                <a:latin typeface="Arial" charset="0"/>
                <a:cs typeface="Arial" charset="0"/>
              </a:rPr>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152400"/>
            <a:ext cx="9144000" cy="6986528"/>
          </a:xfrm>
          <a:prstGeom prst="rect">
            <a:avLst/>
          </a:prstGeom>
          <a:noFill/>
          <a:ln w="9525">
            <a:noFill/>
            <a:miter lim="800000"/>
            <a:headEnd/>
            <a:tailEnd/>
          </a:ln>
          <a:effectLst/>
        </p:spPr>
        <p:txBody>
          <a:bodyPr wrap="square">
            <a:spAutoFit/>
          </a:bodyPr>
          <a:lstStyle/>
          <a:p>
            <a:pPr algn="ctr">
              <a:spcBef>
                <a:spcPct val="50000"/>
              </a:spcBef>
            </a:pPr>
            <a:r>
              <a:rPr lang="en-US" sz="3200" b="1" dirty="0" smtClean="0">
                <a:latin typeface="Arial" charset="0"/>
              </a:rPr>
              <a:t>    </a:t>
            </a:r>
            <a:r>
              <a:rPr lang="en-US" b="1" dirty="0" smtClean="0">
                <a:latin typeface="Arial" charset="0"/>
              </a:rPr>
              <a:t>PROJECT </a:t>
            </a:r>
            <a:r>
              <a:rPr lang="en-US" b="1" dirty="0">
                <a:latin typeface="Arial" charset="0"/>
              </a:rPr>
              <a:t>TYPES:</a:t>
            </a:r>
          </a:p>
          <a:p>
            <a:pPr algn="l">
              <a:spcBef>
                <a:spcPct val="50000"/>
              </a:spcBef>
            </a:pPr>
            <a:endParaRPr lang="en-US" sz="1200" b="1" dirty="0"/>
          </a:p>
          <a:p>
            <a:pPr algn="l">
              <a:spcBef>
                <a:spcPct val="50000"/>
              </a:spcBef>
            </a:pPr>
            <a:r>
              <a:rPr lang="en-US" sz="2000" b="1" dirty="0" smtClean="0">
                <a:latin typeface="Arial" charset="0"/>
                <a:cs typeface="Arial" charset="0"/>
              </a:rPr>
              <a:t>Zoos</a:t>
            </a:r>
            <a:r>
              <a:rPr lang="en-US" sz="2000" b="1" dirty="0">
                <a:latin typeface="Arial" charset="0"/>
                <a:cs typeface="Arial" charset="0"/>
              </a:rPr>
              <a:t>		</a:t>
            </a:r>
            <a:r>
              <a:rPr lang="en-US" sz="2000" b="1" dirty="0" smtClean="0">
                <a:latin typeface="Arial" charset="0"/>
                <a:cs typeface="Arial" charset="0"/>
              </a:rPr>
              <a:t>                                 </a:t>
            </a:r>
            <a:r>
              <a:rPr lang="en-US" sz="2000" b="1" dirty="0">
                <a:latin typeface="Arial" charset="0"/>
                <a:cs typeface="Arial" charset="0"/>
              </a:rPr>
              <a:t>	</a:t>
            </a:r>
            <a:r>
              <a:rPr lang="en-US" sz="2000" b="1" dirty="0" smtClean="0">
                <a:latin typeface="Arial" charset="0"/>
                <a:cs typeface="Arial" charset="0"/>
              </a:rPr>
              <a:t>     </a:t>
            </a:r>
            <a:r>
              <a:rPr lang="en-US" sz="2000" b="1" dirty="0">
                <a:latin typeface="Arial" charset="0"/>
                <a:cs typeface="Arial" charset="0"/>
              </a:rPr>
              <a:t>Parks and Public Areas 	</a:t>
            </a:r>
          </a:p>
          <a:p>
            <a:pPr algn="l">
              <a:spcBef>
                <a:spcPct val="50000"/>
              </a:spcBef>
            </a:pPr>
            <a:r>
              <a:rPr lang="en-US" sz="2000" b="1" dirty="0">
                <a:latin typeface="Arial" charset="0"/>
                <a:cs typeface="Arial" charset="0"/>
              </a:rPr>
              <a:t>Campus Planning			</a:t>
            </a:r>
            <a:r>
              <a:rPr lang="en-US" sz="2000" b="1" dirty="0" smtClean="0">
                <a:latin typeface="Arial" charset="0"/>
                <a:cs typeface="Arial" charset="0"/>
              </a:rPr>
              <a:t>     </a:t>
            </a:r>
            <a:r>
              <a:rPr lang="en-US" sz="2000" b="1" dirty="0">
                <a:latin typeface="Arial" charset="0"/>
                <a:cs typeface="Arial" charset="0"/>
              </a:rPr>
              <a:t>Recreation and Event Spaces </a:t>
            </a:r>
          </a:p>
          <a:p>
            <a:pPr algn="l">
              <a:spcBef>
                <a:spcPct val="50000"/>
              </a:spcBef>
            </a:pPr>
            <a:r>
              <a:rPr lang="en-US" sz="2000" b="1" dirty="0">
                <a:latin typeface="Arial" charset="0"/>
                <a:cs typeface="Arial" charset="0"/>
              </a:rPr>
              <a:t>Community Planning			 </a:t>
            </a:r>
            <a:r>
              <a:rPr lang="en-US" sz="2000" b="1" dirty="0" smtClean="0">
                <a:latin typeface="Arial" charset="0"/>
                <a:cs typeface="Arial" charset="0"/>
              </a:rPr>
              <a:t>    Regional </a:t>
            </a:r>
            <a:r>
              <a:rPr lang="en-US" sz="2000" b="1" dirty="0">
                <a:latin typeface="Arial" charset="0"/>
                <a:cs typeface="Arial" charset="0"/>
              </a:rPr>
              <a:t>and Natural Areas Planning	</a:t>
            </a:r>
          </a:p>
          <a:p>
            <a:pPr algn="l">
              <a:spcBef>
                <a:spcPct val="50000"/>
              </a:spcBef>
            </a:pPr>
            <a:r>
              <a:rPr lang="en-US" sz="2000" b="1" dirty="0">
                <a:latin typeface="Arial" charset="0"/>
                <a:cs typeface="Arial" charset="0"/>
              </a:rPr>
              <a:t>Corporate Facilities			 </a:t>
            </a:r>
            <a:r>
              <a:rPr lang="en-US" sz="2000" b="1" dirty="0" smtClean="0">
                <a:latin typeface="Arial" charset="0"/>
                <a:cs typeface="Arial" charset="0"/>
              </a:rPr>
              <a:t>     Residences</a:t>
            </a:r>
            <a:r>
              <a:rPr lang="en-US" sz="2000" b="1" dirty="0">
                <a:latin typeface="Arial" charset="0"/>
                <a:cs typeface="Arial" charset="0"/>
              </a:rPr>
              <a:t>, Estates and Ranches	</a:t>
            </a:r>
          </a:p>
          <a:p>
            <a:pPr algn="l">
              <a:spcBef>
                <a:spcPct val="50000"/>
              </a:spcBef>
            </a:pPr>
            <a:r>
              <a:rPr lang="en-US" sz="2000" b="1" dirty="0">
                <a:latin typeface="Arial" charset="0"/>
                <a:cs typeface="Arial" charset="0"/>
              </a:rPr>
              <a:t>Cultural and Historic Sites		</a:t>
            </a:r>
            <a:r>
              <a:rPr lang="en-US" sz="2000" b="1" dirty="0" smtClean="0">
                <a:latin typeface="Arial" charset="0"/>
                <a:cs typeface="Arial" charset="0"/>
              </a:rPr>
              <a:t>        Resource </a:t>
            </a:r>
            <a:r>
              <a:rPr lang="en-US" sz="2000" b="1" dirty="0">
                <a:latin typeface="Arial" charset="0"/>
                <a:cs typeface="Arial" charset="0"/>
              </a:rPr>
              <a:t>and Environmental Management</a:t>
            </a:r>
          </a:p>
          <a:p>
            <a:pPr algn="l">
              <a:spcBef>
                <a:spcPct val="50000"/>
              </a:spcBef>
            </a:pPr>
            <a:r>
              <a:rPr lang="en-US" sz="2000" b="1" dirty="0">
                <a:latin typeface="Arial" charset="0"/>
                <a:cs typeface="Arial" charset="0"/>
              </a:rPr>
              <a:t>Ecological Restoration and Reclamation	 </a:t>
            </a:r>
            <a:r>
              <a:rPr lang="en-US" sz="2000" b="1" dirty="0" smtClean="0">
                <a:latin typeface="Arial" charset="0"/>
                <a:cs typeface="Arial" charset="0"/>
              </a:rPr>
              <a:t>       Tourism </a:t>
            </a:r>
            <a:r>
              <a:rPr lang="en-US" sz="2000" b="1" dirty="0">
                <a:latin typeface="Arial" charset="0"/>
                <a:cs typeface="Arial" charset="0"/>
              </a:rPr>
              <a:t>Facilities Planning</a:t>
            </a:r>
          </a:p>
          <a:p>
            <a:pPr algn="l">
              <a:spcBef>
                <a:spcPct val="50000"/>
              </a:spcBef>
            </a:pPr>
            <a:r>
              <a:rPr lang="en-US" sz="2000" b="1" dirty="0">
                <a:latin typeface="Arial" charset="0"/>
                <a:cs typeface="Arial" charset="0"/>
              </a:rPr>
              <a:t>Golf Courses				 </a:t>
            </a:r>
            <a:r>
              <a:rPr lang="en-US" sz="2000" b="1" dirty="0" smtClean="0">
                <a:latin typeface="Arial" charset="0"/>
                <a:cs typeface="Arial" charset="0"/>
              </a:rPr>
              <a:t>       Transportation </a:t>
            </a:r>
            <a:r>
              <a:rPr lang="en-US" sz="2000" b="1" dirty="0">
                <a:latin typeface="Arial" charset="0"/>
                <a:cs typeface="Arial" charset="0"/>
              </a:rPr>
              <a:t>Planning</a:t>
            </a:r>
          </a:p>
          <a:p>
            <a:pPr algn="l">
              <a:spcBef>
                <a:spcPct val="50000"/>
              </a:spcBef>
            </a:pPr>
            <a:r>
              <a:rPr lang="en-US" sz="2000" b="1" dirty="0">
                <a:latin typeface="Arial" charset="0"/>
                <a:cs typeface="Arial" charset="0"/>
              </a:rPr>
              <a:t>Institutional Design and </a:t>
            </a:r>
            <a:r>
              <a:rPr lang="en-US" sz="2000" b="1" dirty="0" smtClean="0">
                <a:latin typeface="Arial" charset="0"/>
                <a:cs typeface="Arial" charset="0"/>
              </a:rPr>
              <a:t>Planning</a:t>
            </a:r>
            <a:r>
              <a:rPr lang="en-US" sz="2000" b="1" dirty="0">
                <a:latin typeface="Arial" charset="0"/>
                <a:cs typeface="Arial" charset="0"/>
              </a:rPr>
              <a:t> </a:t>
            </a:r>
            <a:r>
              <a:rPr lang="en-US" sz="2000" b="1" dirty="0" smtClean="0">
                <a:latin typeface="Arial" charset="0"/>
                <a:cs typeface="Arial" charset="0"/>
              </a:rPr>
              <a:t>               Urban </a:t>
            </a:r>
            <a:r>
              <a:rPr lang="en-US" sz="2000" b="1" dirty="0">
                <a:latin typeface="Arial" charset="0"/>
                <a:cs typeface="Arial" charset="0"/>
              </a:rPr>
              <a:t>Planning and Design</a:t>
            </a:r>
          </a:p>
          <a:p>
            <a:pPr algn="l">
              <a:spcBef>
                <a:spcPct val="50000"/>
              </a:spcBef>
            </a:pPr>
            <a:r>
              <a:rPr lang="en-US" sz="2000" b="1" dirty="0">
                <a:latin typeface="Arial" charset="0"/>
                <a:cs typeface="Arial" charset="0"/>
              </a:rPr>
              <a:t>Memorials and Sculpture Gardens	</a:t>
            </a:r>
            <a:r>
              <a:rPr lang="en-US" sz="2000" b="1" dirty="0" smtClean="0">
                <a:latin typeface="Arial" charset="0"/>
                <a:cs typeface="Arial" charset="0"/>
              </a:rPr>
              <a:t>        </a:t>
            </a:r>
            <a:r>
              <a:rPr lang="en-US" sz="2000" b="1" dirty="0">
                <a:latin typeface="Arial" charset="0"/>
                <a:cs typeface="Arial" charset="0"/>
              </a:rPr>
              <a:t>Waterfronts and Greenways</a:t>
            </a:r>
          </a:p>
          <a:p>
            <a:pPr algn="l">
              <a:spcBef>
                <a:spcPct val="50000"/>
              </a:spcBef>
            </a:pPr>
            <a:endParaRPr lang="en-US" sz="1600" b="1" dirty="0">
              <a:latin typeface="Arial" charset="0"/>
              <a:cs typeface="Arial" charset="0"/>
            </a:endParaRPr>
          </a:p>
          <a:p>
            <a:pPr algn="l">
              <a:spcBef>
                <a:spcPct val="50000"/>
              </a:spcBef>
            </a:pPr>
            <a:endParaRPr lang="en-US" sz="1600" b="1" dirty="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52400"/>
            <a:ext cx="9144000" cy="579438"/>
          </a:xfrm>
          <a:prstGeom prst="rect">
            <a:avLst/>
          </a:prstGeom>
          <a:noFill/>
          <a:ln w="9525">
            <a:noFill/>
            <a:miter lim="800000"/>
            <a:headEnd/>
            <a:tailEnd/>
          </a:ln>
          <a:effectLst/>
        </p:spPr>
        <p:txBody>
          <a:bodyPr>
            <a:spAutoFit/>
          </a:bodyPr>
          <a:lstStyle/>
          <a:p>
            <a:pPr>
              <a:spcBef>
                <a:spcPct val="50000"/>
              </a:spcBef>
            </a:pPr>
            <a:r>
              <a:rPr lang="en-US" sz="3200" b="1" dirty="0" smtClean="0">
                <a:latin typeface="Arial" charset="0"/>
              </a:rPr>
              <a:t>     WHAT </a:t>
            </a:r>
            <a:r>
              <a:rPr lang="en-US" sz="3200" b="1" dirty="0">
                <a:latin typeface="Arial" charset="0"/>
              </a:rPr>
              <a:t>IS LANDSCAPE ARCHITECTURE?</a:t>
            </a:r>
            <a:endParaRPr lang="en-US" sz="1600" b="1" dirty="0">
              <a:latin typeface="Arial" charset="0"/>
              <a:cs typeface="Arial" charset="0"/>
            </a:endParaRPr>
          </a:p>
        </p:txBody>
      </p:sp>
      <p:sp>
        <p:nvSpPr>
          <p:cNvPr id="5123" name="Text Box 3"/>
          <p:cNvSpPr txBox="1">
            <a:spLocks noChangeArrowheads="1"/>
          </p:cNvSpPr>
          <p:nvPr/>
        </p:nvSpPr>
        <p:spPr bwMode="auto">
          <a:xfrm>
            <a:off x="1524000" y="1905000"/>
            <a:ext cx="3962400" cy="369332"/>
          </a:xfrm>
          <a:prstGeom prst="rect">
            <a:avLst/>
          </a:prstGeom>
          <a:noFill/>
          <a:ln w="9525">
            <a:noFill/>
            <a:miter lim="800000"/>
            <a:headEnd/>
            <a:tailEnd/>
          </a:ln>
          <a:effectLst/>
        </p:spPr>
        <p:txBody>
          <a:bodyPr wrap="square">
            <a:spAutoFit/>
          </a:bodyPr>
          <a:lstStyle/>
          <a:p>
            <a:pPr>
              <a:spcBef>
                <a:spcPct val="50000"/>
              </a:spcBef>
            </a:pPr>
            <a:r>
              <a:rPr lang="en-US" b="1" dirty="0" smtClean="0"/>
              <a:t> </a:t>
            </a:r>
            <a:endParaRPr lang="en-US" b="1" dirty="0"/>
          </a:p>
        </p:txBody>
      </p:sp>
      <p:sp>
        <p:nvSpPr>
          <p:cNvPr id="5125" name="Text Box 5"/>
          <p:cNvSpPr txBox="1">
            <a:spLocks noChangeArrowheads="1"/>
          </p:cNvSpPr>
          <p:nvPr/>
        </p:nvSpPr>
        <p:spPr bwMode="auto">
          <a:xfrm>
            <a:off x="2971800" y="1371600"/>
            <a:ext cx="2819400" cy="1555750"/>
          </a:xfrm>
          <a:prstGeom prst="rect">
            <a:avLst/>
          </a:prstGeom>
          <a:noFill/>
          <a:ln w="9525">
            <a:noFill/>
            <a:miter lim="800000"/>
            <a:headEnd/>
            <a:tailEnd/>
          </a:ln>
          <a:effectLst/>
        </p:spPr>
        <p:txBody>
          <a:bodyPr>
            <a:spAutoFit/>
          </a:bodyPr>
          <a:lstStyle/>
          <a:p>
            <a:pPr>
              <a:spcBef>
                <a:spcPct val="50000"/>
              </a:spcBef>
            </a:pPr>
            <a:endParaRPr lang="en-US" sz="9600" b="1"/>
          </a:p>
        </p:txBody>
      </p:sp>
      <p:sp>
        <p:nvSpPr>
          <p:cNvPr id="5126" name="Text Box 6"/>
          <p:cNvSpPr txBox="1">
            <a:spLocks noChangeArrowheads="1"/>
          </p:cNvSpPr>
          <p:nvPr/>
        </p:nvSpPr>
        <p:spPr bwMode="auto">
          <a:xfrm>
            <a:off x="1219200" y="3962400"/>
            <a:ext cx="1905000" cy="457200"/>
          </a:xfrm>
          <a:prstGeom prst="rect">
            <a:avLst/>
          </a:prstGeom>
          <a:noFill/>
          <a:ln w="9525">
            <a:noFill/>
            <a:miter lim="800000"/>
            <a:headEnd/>
            <a:tailEnd/>
          </a:ln>
          <a:effectLst/>
        </p:spPr>
        <p:txBody>
          <a:bodyPr>
            <a:spAutoFit/>
          </a:bodyPr>
          <a:lstStyle/>
          <a:p>
            <a:pPr>
              <a:spcBef>
                <a:spcPct val="50000"/>
              </a:spcBef>
            </a:pPr>
            <a:r>
              <a:rPr lang="en-US" b="1"/>
              <a:t> </a:t>
            </a:r>
            <a:endParaRPr lang="en-US" sz="9600" b="1"/>
          </a:p>
        </p:txBody>
      </p:sp>
      <p:sp>
        <p:nvSpPr>
          <p:cNvPr id="5128" name="Text Box 8"/>
          <p:cNvSpPr txBox="1">
            <a:spLocks noChangeArrowheads="1"/>
          </p:cNvSpPr>
          <p:nvPr/>
        </p:nvSpPr>
        <p:spPr bwMode="auto">
          <a:xfrm>
            <a:off x="1889125" y="1870075"/>
            <a:ext cx="184150" cy="457200"/>
          </a:xfrm>
          <a:prstGeom prst="rect">
            <a:avLst/>
          </a:prstGeom>
          <a:noFill/>
          <a:ln w="9525">
            <a:noFill/>
            <a:miter lim="800000"/>
            <a:headEnd/>
            <a:tailEnd/>
          </a:ln>
          <a:effectLst/>
        </p:spPr>
        <p:txBody>
          <a:bodyPr wrap="none">
            <a:spAutoFit/>
          </a:bodyPr>
          <a:lstStyle/>
          <a:p>
            <a:endParaRPr lang="en-US"/>
          </a:p>
        </p:txBody>
      </p:sp>
      <p:sp>
        <p:nvSpPr>
          <p:cNvPr id="5129" name="Text Box 9"/>
          <p:cNvSpPr txBox="1">
            <a:spLocks noChangeArrowheads="1"/>
          </p:cNvSpPr>
          <p:nvPr/>
        </p:nvSpPr>
        <p:spPr bwMode="auto">
          <a:xfrm>
            <a:off x="1066800" y="1447800"/>
            <a:ext cx="4267200" cy="2339102"/>
          </a:xfrm>
          <a:prstGeom prst="rect">
            <a:avLst/>
          </a:prstGeom>
          <a:noFill/>
          <a:ln w="9525">
            <a:noFill/>
            <a:miter lim="800000"/>
            <a:headEnd/>
            <a:tailEnd/>
          </a:ln>
          <a:effectLst/>
        </p:spPr>
        <p:txBody>
          <a:bodyPr wrap="square">
            <a:spAutoFit/>
          </a:bodyPr>
          <a:lstStyle/>
          <a:p>
            <a:pPr>
              <a:spcBef>
                <a:spcPct val="50000"/>
              </a:spcBef>
            </a:pPr>
            <a:r>
              <a:rPr lang="en-US" sz="3200" b="1" dirty="0"/>
              <a:t>NOT </a:t>
            </a:r>
            <a:r>
              <a:rPr lang="en-US" sz="3200" b="1" dirty="0" smtClean="0"/>
              <a:t>JUST</a:t>
            </a:r>
          </a:p>
          <a:p>
            <a:pPr>
              <a:spcBef>
                <a:spcPct val="50000"/>
              </a:spcBef>
            </a:pPr>
            <a:endParaRPr lang="en-US" sz="3200" b="1" dirty="0"/>
          </a:p>
          <a:p>
            <a:pPr algn="ctr">
              <a:spcBef>
                <a:spcPct val="50000"/>
              </a:spcBef>
            </a:pPr>
            <a:r>
              <a:rPr lang="en-US" sz="4400" b="1" dirty="0" smtClean="0">
                <a:latin typeface="Algerian" pitchFamily="82" charset="0"/>
              </a:rPr>
              <a:t>ART</a:t>
            </a:r>
            <a:endParaRPr lang="en-US" sz="4400" b="1" dirty="0">
              <a:latin typeface="Algerian"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6"/>
          <p:cNvSpPr txBox="1">
            <a:spLocks noChangeArrowheads="1"/>
          </p:cNvSpPr>
          <p:nvPr/>
        </p:nvSpPr>
        <p:spPr bwMode="auto">
          <a:xfrm>
            <a:off x="0" y="152400"/>
            <a:ext cx="9144000" cy="579438"/>
          </a:xfrm>
          <a:prstGeom prst="rect">
            <a:avLst/>
          </a:prstGeom>
          <a:noFill/>
          <a:ln w="9525">
            <a:noFill/>
            <a:miter lim="800000"/>
            <a:headEnd/>
            <a:tailEnd/>
          </a:ln>
          <a:effectLst/>
        </p:spPr>
        <p:txBody>
          <a:bodyPr>
            <a:spAutoFit/>
          </a:bodyPr>
          <a:lstStyle/>
          <a:p>
            <a:pPr>
              <a:spcBef>
                <a:spcPct val="50000"/>
              </a:spcBef>
            </a:pPr>
            <a:r>
              <a:rPr lang="en-US" sz="3200" b="1" dirty="0" smtClean="0">
                <a:latin typeface="Arial" charset="0"/>
              </a:rPr>
              <a:t>     WHAT </a:t>
            </a:r>
            <a:r>
              <a:rPr lang="en-US" sz="3200" b="1" dirty="0">
                <a:latin typeface="Arial" charset="0"/>
              </a:rPr>
              <a:t>IS LANDSCAPE ARCHITECTURE?</a:t>
            </a:r>
            <a:endParaRPr lang="en-US" sz="1600" b="1" dirty="0">
              <a:latin typeface="Arial" charset="0"/>
              <a:cs typeface="Arial" charset="0"/>
            </a:endParaRPr>
          </a:p>
        </p:txBody>
      </p:sp>
      <p:sp>
        <p:nvSpPr>
          <p:cNvPr id="11267" name="Text Box 1027"/>
          <p:cNvSpPr txBox="1">
            <a:spLocks noChangeArrowheads="1"/>
          </p:cNvSpPr>
          <p:nvPr/>
        </p:nvSpPr>
        <p:spPr bwMode="auto">
          <a:xfrm>
            <a:off x="-304800" y="1905000"/>
            <a:ext cx="4572000" cy="830997"/>
          </a:xfrm>
          <a:prstGeom prst="rect">
            <a:avLst/>
          </a:prstGeom>
          <a:noFill/>
          <a:ln w="9525">
            <a:noFill/>
            <a:miter lim="800000"/>
            <a:headEnd/>
            <a:tailEnd/>
          </a:ln>
          <a:effectLst/>
        </p:spPr>
        <p:txBody>
          <a:bodyPr>
            <a:spAutoFit/>
          </a:bodyPr>
          <a:lstStyle/>
          <a:p>
            <a:pPr>
              <a:spcBef>
                <a:spcPct val="50000"/>
              </a:spcBef>
            </a:pPr>
            <a:r>
              <a:rPr lang="en-US" b="1" dirty="0" smtClean="0"/>
              <a:t>                             </a:t>
            </a:r>
            <a:r>
              <a:rPr lang="en-US" sz="4800" b="1" dirty="0" smtClean="0">
                <a:latin typeface="Algerian" pitchFamily="82" charset="0"/>
              </a:rPr>
              <a:t>ART</a:t>
            </a:r>
            <a:endParaRPr lang="en-US" sz="4800" b="1" dirty="0">
              <a:latin typeface="Algerian" pitchFamily="82" charset="0"/>
            </a:endParaRPr>
          </a:p>
        </p:txBody>
      </p:sp>
      <p:sp>
        <p:nvSpPr>
          <p:cNvPr id="11268" name="Text Box 1028"/>
          <p:cNvSpPr txBox="1">
            <a:spLocks noChangeArrowheads="1"/>
          </p:cNvSpPr>
          <p:nvPr/>
        </p:nvSpPr>
        <p:spPr bwMode="auto">
          <a:xfrm>
            <a:off x="4495800" y="1905000"/>
            <a:ext cx="4495800" cy="3046988"/>
          </a:xfrm>
          <a:prstGeom prst="rect">
            <a:avLst/>
          </a:prstGeom>
          <a:noFill/>
          <a:ln w="9525">
            <a:noFill/>
            <a:miter lim="800000"/>
            <a:headEnd/>
            <a:tailEnd/>
          </a:ln>
          <a:effectLst/>
        </p:spPr>
        <p:txBody>
          <a:bodyPr>
            <a:spAutoFit/>
          </a:bodyPr>
          <a:lstStyle/>
          <a:p>
            <a:pPr>
              <a:spcBef>
                <a:spcPct val="50000"/>
              </a:spcBef>
            </a:pPr>
            <a:r>
              <a:rPr lang="en-US" sz="4800" b="1" dirty="0" smtClean="0">
                <a:latin typeface="Algerian" pitchFamily="82" charset="0"/>
              </a:rPr>
              <a:t>SCIENCE</a:t>
            </a:r>
          </a:p>
          <a:p>
            <a:pPr>
              <a:spcBef>
                <a:spcPct val="50000"/>
              </a:spcBef>
            </a:pPr>
            <a:endParaRPr lang="en-US" sz="4800" b="1" dirty="0">
              <a:latin typeface="Algerian" pitchFamily="82" charset="0"/>
            </a:endParaRPr>
          </a:p>
          <a:p>
            <a:pPr>
              <a:spcBef>
                <a:spcPct val="50000"/>
              </a:spcBef>
            </a:pPr>
            <a:endParaRPr lang="en-US" sz="4800" b="1" dirty="0">
              <a:latin typeface="Algerian" pitchFamily="82" charset="0"/>
            </a:endParaRPr>
          </a:p>
        </p:txBody>
      </p:sp>
      <p:sp>
        <p:nvSpPr>
          <p:cNvPr id="11269" name="Text Box 1029"/>
          <p:cNvSpPr txBox="1">
            <a:spLocks noChangeArrowheads="1"/>
          </p:cNvSpPr>
          <p:nvPr/>
        </p:nvSpPr>
        <p:spPr bwMode="auto">
          <a:xfrm>
            <a:off x="2971800" y="1371600"/>
            <a:ext cx="2819400" cy="1555750"/>
          </a:xfrm>
          <a:prstGeom prst="rect">
            <a:avLst/>
          </a:prstGeom>
          <a:noFill/>
          <a:ln w="9525">
            <a:noFill/>
            <a:miter lim="800000"/>
            <a:headEnd/>
            <a:tailEnd/>
          </a:ln>
          <a:effectLst/>
        </p:spPr>
        <p:txBody>
          <a:bodyPr>
            <a:spAutoFit/>
          </a:bodyPr>
          <a:lstStyle/>
          <a:p>
            <a:pPr>
              <a:spcBef>
                <a:spcPct val="50000"/>
              </a:spcBef>
            </a:pPr>
            <a:r>
              <a:rPr lang="en-US" sz="9600" b="1" dirty="0" smtClean="0"/>
              <a:t> +</a:t>
            </a:r>
            <a:endParaRPr lang="en-US" sz="9600" b="1" dirty="0"/>
          </a:p>
        </p:txBody>
      </p:sp>
      <p:sp>
        <p:nvSpPr>
          <p:cNvPr id="11270" name="Text Box 1030"/>
          <p:cNvSpPr txBox="1">
            <a:spLocks noChangeArrowheads="1"/>
          </p:cNvSpPr>
          <p:nvPr/>
        </p:nvSpPr>
        <p:spPr bwMode="auto">
          <a:xfrm>
            <a:off x="1219200" y="3962400"/>
            <a:ext cx="1905000" cy="1555750"/>
          </a:xfrm>
          <a:prstGeom prst="rect">
            <a:avLst/>
          </a:prstGeom>
          <a:noFill/>
          <a:ln w="9525">
            <a:noFill/>
            <a:miter lim="800000"/>
            <a:headEnd/>
            <a:tailEnd/>
          </a:ln>
          <a:effectLst/>
        </p:spPr>
        <p:txBody>
          <a:bodyPr>
            <a:spAutoFit/>
          </a:bodyPr>
          <a:lstStyle/>
          <a:p>
            <a:pPr>
              <a:spcBef>
                <a:spcPct val="50000"/>
              </a:spcBef>
            </a:pPr>
            <a:endParaRPr lang="en-US" sz="96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6"/>
          <p:cNvSpPr txBox="1">
            <a:spLocks noChangeArrowheads="1"/>
          </p:cNvSpPr>
          <p:nvPr/>
        </p:nvSpPr>
        <p:spPr bwMode="auto">
          <a:xfrm>
            <a:off x="0" y="152400"/>
            <a:ext cx="9144000" cy="579438"/>
          </a:xfrm>
          <a:prstGeom prst="rect">
            <a:avLst/>
          </a:prstGeom>
          <a:noFill/>
          <a:ln w="9525">
            <a:noFill/>
            <a:miter lim="800000"/>
            <a:headEnd/>
            <a:tailEnd/>
          </a:ln>
          <a:effectLst/>
        </p:spPr>
        <p:txBody>
          <a:bodyPr>
            <a:spAutoFit/>
          </a:bodyPr>
          <a:lstStyle/>
          <a:p>
            <a:pPr>
              <a:spcBef>
                <a:spcPct val="50000"/>
              </a:spcBef>
            </a:pPr>
            <a:r>
              <a:rPr lang="en-US" sz="3200" b="1" dirty="0" smtClean="0">
                <a:latin typeface="Arial" charset="0"/>
              </a:rPr>
              <a:t>     WHAT </a:t>
            </a:r>
            <a:r>
              <a:rPr lang="en-US" sz="3200" b="1" dirty="0">
                <a:latin typeface="Arial" charset="0"/>
              </a:rPr>
              <a:t>IS LANDSCAPE ARCHITECTURE?</a:t>
            </a:r>
            <a:endParaRPr lang="en-US" sz="1600" b="1" dirty="0">
              <a:latin typeface="Arial" charset="0"/>
              <a:cs typeface="Arial" charset="0"/>
            </a:endParaRPr>
          </a:p>
        </p:txBody>
      </p:sp>
      <p:sp>
        <p:nvSpPr>
          <p:cNvPr id="11267" name="Text Box 1027"/>
          <p:cNvSpPr txBox="1">
            <a:spLocks noChangeArrowheads="1"/>
          </p:cNvSpPr>
          <p:nvPr/>
        </p:nvSpPr>
        <p:spPr bwMode="auto">
          <a:xfrm>
            <a:off x="-304800" y="1905000"/>
            <a:ext cx="4572000" cy="830997"/>
          </a:xfrm>
          <a:prstGeom prst="rect">
            <a:avLst/>
          </a:prstGeom>
          <a:noFill/>
          <a:ln w="9525">
            <a:noFill/>
            <a:miter lim="800000"/>
            <a:headEnd/>
            <a:tailEnd/>
          </a:ln>
          <a:effectLst/>
        </p:spPr>
        <p:txBody>
          <a:bodyPr wrap="square">
            <a:spAutoFit/>
          </a:bodyPr>
          <a:lstStyle/>
          <a:p>
            <a:pPr>
              <a:spcBef>
                <a:spcPct val="50000"/>
              </a:spcBef>
            </a:pPr>
            <a:r>
              <a:rPr lang="en-US" b="1" dirty="0" smtClean="0"/>
              <a:t>                             </a:t>
            </a:r>
            <a:r>
              <a:rPr lang="en-US" sz="4800" b="1" dirty="0" smtClean="0">
                <a:latin typeface="Algerian" pitchFamily="82" charset="0"/>
              </a:rPr>
              <a:t>ART</a:t>
            </a:r>
            <a:endParaRPr lang="en-US" sz="4800" b="1" dirty="0">
              <a:latin typeface="Algerian" pitchFamily="82" charset="0"/>
            </a:endParaRPr>
          </a:p>
        </p:txBody>
      </p:sp>
      <p:sp>
        <p:nvSpPr>
          <p:cNvPr id="11268" name="Text Box 1028"/>
          <p:cNvSpPr txBox="1">
            <a:spLocks noChangeArrowheads="1"/>
          </p:cNvSpPr>
          <p:nvPr/>
        </p:nvSpPr>
        <p:spPr bwMode="auto">
          <a:xfrm>
            <a:off x="4267200" y="1905000"/>
            <a:ext cx="4495800" cy="5262979"/>
          </a:xfrm>
          <a:prstGeom prst="rect">
            <a:avLst/>
          </a:prstGeom>
          <a:noFill/>
          <a:ln w="9525">
            <a:noFill/>
            <a:miter lim="800000"/>
            <a:headEnd/>
            <a:tailEnd/>
          </a:ln>
          <a:effectLst/>
        </p:spPr>
        <p:txBody>
          <a:bodyPr>
            <a:spAutoFit/>
          </a:bodyPr>
          <a:lstStyle/>
          <a:p>
            <a:pPr>
              <a:spcBef>
                <a:spcPct val="50000"/>
              </a:spcBef>
            </a:pPr>
            <a:r>
              <a:rPr lang="en-US" sz="4800" b="1" dirty="0" smtClean="0">
                <a:latin typeface="Algerian" pitchFamily="82" charset="0"/>
              </a:rPr>
              <a:t>SCIENCE =</a:t>
            </a:r>
          </a:p>
          <a:p>
            <a:pPr>
              <a:spcBef>
                <a:spcPct val="50000"/>
              </a:spcBef>
            </a:pPr>
            <a:endParaRPr lang="en-US" sz="4800" b="1" dirty="0">
              <a:latin typeface="Algerian" pitchFamily="82" charset="0"/>
            </a:endParaRPr>
          </a:p>
          <a:p>
            <a:pPr>
              <a:spcBef>
                <a:spcPct val="50000"/>
              </a:spcBef>
            </a:pPr>
            <a:endParaRPr lang="en-US" sz="4800" b="1" dirty="0" smtClean="0">
              <a:latin typeface="Algerian" pitchFamily="82" charset="0"/>
            </a:endParaRPr>
          </a:p>
          <a:p>
            <a:pPr>
              <a:spcBef>
                <a:spcPct val="50000"/>
              </a:spcBef>
            </a:pPr>
            <a:endParaRPr lang="en-US" sz="4800" b="1" dirty="0">
              <a:latin typeface="Algerian" pitchFamily="82" charset="0"/>
            </a:endParaRPr>
          </a:p>
          <a:p>
            <a:pPr>
              <a:spcBef>
                <a:spcPct val="50000"/>
              </a:spcBef>
            </a:pPr>
            <a:endParaRPr lang="en-US" sz="4800" b="1" dirty="0">
              <a:latin typeface="Algerian" pitchFamily="82" charset="0"/>
            </a:endParaRPr>
          </a:p>
        </p:txBody>
      </p:sp>
      <p:sp>
        <p:nvSpPr>
          <p:cNvPr id="11269" name="Text Box 1029"/>
          <p:cNvSpPr txBox="1">
            <a:spLocks noChangeArrowheads="1"/>
          </p:cNvSpPr>
          <p:nvPr/>
        </p:nvSpPr>
        <p:spPr bwMode="auto">
          <a:xfrm>
            <a:off x="2971800" y="1371600"/>
            <a:ext cx="2819400" cy="7725192"/>
          </a:xfrm>
          <a:prstGeom prst="rect">
            <a:avLst/>
          </a:prstGeom>
          <a:noFill/>
          <a:ln w="9525">
            <a:noFill/>
            <a:miter lim="800000"/>
            <a:headEnd/>
            <a:tailEnd/>
          </a:ln>
          <a:effectLst/>
        </p:spPr>
        <p:txBody>
          <a:bodyPr wrap="square">
            <a:spAutoFit/>
          </a:bodyPr>
          <a:lstStyle/>
          <a:p>
            <a:pPr>
              <a:spcBef>
                <a:spcPct val="50000"/>
              </a:spcBef>
            </a:pPr>
            <a:r>
              <a:rPr lang="en-US" sz="9600" b="1" dirty="0" smtClean="0"/>
              <a:t> +</a:t>
            </a:r>
          </a:p>
          <a:p>
            <a:pPr>
              <a:spcBef>
                <a:spcPct val="50000"/>
              </a:spcBef>
            </a:pPr>
            <a:endParaRPr lang="en-US" sz="9600" b="1" dirty="0" smtClean="0"/>
          </a:p>
          <a:p>
            <a:pPr>
              <a:spcBef>
                <a:spcPct val="50000"/>
              </a:spcBef>
            </a:pPr>
            <a:r>
              <a:rPr lang="en-US" sz="9600" b="1" baseline="-25000" dirty="0" smtClean="0"/>
              <a:t>			</a:t>
            </a:r>
          </a:p>
          <a:p>
            <a:pPr>
              <a:spcBef>
                <a:spcPct val="50000"/>
              </a:spcBef>
            </a:pPr>
            <a:endParaRPr lang="en-US" sz="9600" b="1" baseline="-25000" dirty="0"/>
          </a:p>
        </p:txBody>
      </p:sp>
      <p:sp>
        <p:nvSpPr>
          <p:cNvPr id="11270" name="Text Box 1030"/>
          <p:cNvSpPr txBox="1">
            <a:spLocks noChangeArrowheads="1"/>
          </p:cNvSpPr>
          <p:nvPr/>
        </p:nvSpPr>
        <p:spPr bwMode="auto">
          <a:xfrm>
            <a:off x="2895600" y="3276600"/>
            <a:ext cx="1905000" cy="1555750"/>
          </a:xfrm>
          <a:prstGeom prst="rect">
            <a:avLst/>
          </a:prstGeom>
          <a:noFill/>
          <a:ln w="9525">
            <a:noFill/>
            <a:miter lim="800000"/>
            <a:headEnd/>
            <a:tailEnd/>
          </a:ln>
          <a:effectLst/>
        </p:spPr>
        <p:txBody>
          <a:bodyPr>
            <a:spAutoFit/>
          </a:bodyPr>
          <a:lstStyle/>
          <a:p>
            <a:pPr>
              <a:spcBef>
                <a:spcPct val="50000"/>
              </a:spcBef>
            </a:pPr>
            <a:endParaRPr lang="en-US" sz="9600" b="1"/>
          </a:p>
        </p:txBody>
      </p:sp>
      <p:sp>
        <p:nvSpPr>
          <p:cNvPr id="7" name="Rectangle 6"/>
          <p:cNvSpPr/>
          <p:nvPr/>
        </p:nvSpPr>
        <p:spPr>
          <a:xfrm>
            <a:off x="2286000" y="3244334"/>
            <a:ext cx="4343400" cy="1569660"/>
          </a:xfrm>
          <a:prstGeom prst="rect">
            <a:avLst/>
          </a:prstGeom>
        </p:spPr>
        <p:txBody>
          <a:bodyPr wrap="square">
            <a:spAutoFit/>
          </a:bodyPr>
          <a:lstStyle/>
          <a:p>
            <a:r>
              <a:rPr lang="en-US" sz="4800" b="1" dirty="0" smtClean="0">
                <a:latin typeface="Algerian" pitchFamily="82" charset="0"/>
              </a:rPr>
              <a:t>ECOLOGICAL DESIGN</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resources of designing landscape architecture</a:t>
            </a:r>
            <a:endParaRPr lang="en-US" dirty="0"/>
          </a:p>
        </p:txBody>
      </p:sp>
      <p:sp>
        <p:nvSpPr>
          <p:cNvPr id="3" name="Text Placeholder 2"/>
          <p:cNvSpPr>
            <a:spLocks noGrp="1"/>
          </p:cNvSpPr>
          <p:nvPr>
            <p:ph type="body" idx="1"/>
          </p:nvPr>
        </p:nvSpPr>
        <p:spPr/>
        <p:txBody>
          <a:bodyPr/>
          <a:lstStyle/>
          <a:p>
            <a:r>
              <a:rPr lang="en-US" dirty="0" smtClean="0"/>
              <a:t>Natural </a:t>
            </a:r>
            <a:endParaRPr lang="en-US" dirty="0"/>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r>
              <a:rPr lang="en-US" dirty="0" smtClean="0"/>
              <a:t>Man made</a:t>
            </a:r>
            <a:endParaRPr lang="en-US" dirty="0"/>
          </a:p>
        </p:txBody>
      </p:sp>
      <p:sp>
        <p:nvSpPr>
          <p:cNvPr id="6" name="Content Placeholder 5"/>
          <p:cNvSpPr>
            <a:spLocks noGrp="1"/>
          </p:cNvSpPr>
          <p:nvPr>
            <p:ph sz="quarter" idx="4"/>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611</Words>
  <Application>Microsoft Office PowerPoint</Application>
  <PresentationFormat>On-screen Show (4:3)</PresentationFormat>
  <Paragraphs>100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LANDSCAPE ARCHITECTURE</vt:lpstr>
      <vt:lpstr>DEFINITION</vt:lpstr>
      <vt:lpstr>Slide 3</vt:lpstr>
      <vt:lpstr> </vt:lpstr>
      <vt:lpstr>Slide 5</vt:lpstr>
      <vt:lpstr>Slide 6</vt:lpstr>
      <vt:lpstr>Slide 7</vt:lpstr>
      <vt:lpstr>Slide 8</vt:lpstr>
      <vt:lpstr>Two resources of designing landscape architecture</vt:lpstr>
      <vt:lpstr>Landscape Architects design outdoor spaces to serve specific purposes and meet certain needs of the users.</vt:lpstr>
      <vt:lpstr>Elements of Design</vt:lpstr>
      <vt:lpstr>Elements of Design</vt:lpstr>
      <vt:lpstr>Element of Design  </vt:lpstr>
      <vt:lpstr>Elements of Design: Overview</vt:lpstr>
      <vt:lpstr>Principles of Design </vt:lpstr>
      <vt:lpstr>Principles of Design </vt:lpstr>
      <vt:lpstr>Principles of Design:</vt:lpstr>
      <vt:lpstr>Principles of Design:</vt:lpstr>
      <vt:lpstr>Principles of Design:</vt:lpstr>
      <vt:lpstr>Principles of Design:</vt:lpstr>
      <vt:lpstr>Principles of Design:</vt:lpstr>
      <vt:lpstr>WHY ITS IMPORTANT?</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ARCHITECTURE</dc:title>
  <dc:creator>DELL</dc:creator>
  <cp:lastModifiedBy>Sony Vaio</cp:lastModifiedBy>
  <cp:revision>5</cp:revision>
  <dcterms:created xsi:type="dcterms:W3CDTF">2014-03-30T13:30:42Z</dcterms:created>
  <dcterms:modified xsi:type="dcterms:W3CDTF">2014-04-18T14:43:17Z</dcterms:modified>
</cp:coreProperties>
</file>